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7" autoAdjust="0"/>
  </p:normalViewPr>
  <p:slideViewPr>
    <p:cSldViewPr>
      <p:cViewPr>
        <p:scale>
          <a:sx n="30" d="100"/>
          <a:sy n="30" d="100"/>
        </p:scale>
        <p:origin x="-2442" y="-21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6E1984-639F-48CB-B14B-556708233E46}" type="datetimeFigureOut">
              <a:rPr lang="en-US" smtClean="0"/>
              <a:t>9/29/2013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5416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E1984-639F-48CB-B14B-556708233E46}" type="datetimeFigureOut">
              <a:rPr lang="en-US" smtClean="0"/>
              <a:t>9/29/2013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469943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E1984-639F-48CB-B14B-556708233E46}" type="datetimeFigureOut">
              <a:rPr lang="en-US" smtClean="0"/>
              <a:t>9/29/2013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023642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E1984-639F-48CB-B14B-556708233E46}" type="datetimeFigureOut">
              <a:rPr lang="en-US" smtClean="0"/>
              <a:t>9/29/2013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54146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6E1984-639F-48CB-B14B-556708233E46}" type="datetimeFigureOut">
              <a:rPr lang="en-US" smtClean="0"/>
              <a:t>9/29/2013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2553251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6E1984-639F-48CB-B14B-556708233E46}" type="datetimeFigureOut">
              <a:rPr lang="en-US" smtClean="0"/>
              <a:t>9/29/2013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79933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E1984-639F-48CB-B14B-556708233E46}" type="datetimeFigureOut">
              <a:rPr lang="en-US" smtClean="0"/>
              <a:t>9/29/2013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9400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E1984-639F-48CB-B14B-556708233E46}" type="datetimeFigureOut">
              <a:rPr lang="en-US" smtClean="0"/>
              <a:t>9/29/2013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315428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E1984-639F-48CB-B14B-556708233E46}" type="datetimeFigureOut">
              <a:rPr lang="en-US" smtClean="0"/>
              <a:t>9/29/2013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50186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E1984-639F-48CB-B14B-556708233E46}" type="datetimeFigureOut">
              <a:rPr lang="en-US" smtClean="0"/>
              <a:t>9/29/2013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1013250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E1984-639F-48CB-B14B-556708233E46}" type="datetimeFigureOut">
              <a:rPr lang="en-US" smtClean="0"/>
              <a:t>9/29/2013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F2E19-3828-49DD-91D8-C07B0986A0DC}" type="slidenum">
              <a:rPr lang="en-US" smtClean="0"/>
              <a:t>‹#›</a:t>
            </a:fld>
            <a:endParaRPr lang="en-US"/>
          </a:p>
        </p:txBody>
      </p:sp>
    </p:spTree>
    <p:extLst>
      <p:ext uri="{BB962C8B-B14F-4D97-AF65-F5344CB8AC3E}">
        <p14:creationId xmlns:p14="http://schemas.microsoft.com/office/powerpoint/2010/main" val="283565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36E1984-639F-48CB-B14B-556708233E46}" type="datetimeFigureOut">
              <a:rPr lang="en-US" smtClean="0"/>
              <a:t>9/29/2013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AFF2E19-3828-49DD-91D8-C07B0986A0DC}" type="slidenum">
              <a:rPr lang="en-US" smtClean="0"/>
              <a:t>‹#›</a:t>
            </a:fld>
            <a:endParaRPr lang="en-US"/>
          </a:p>
        </p:txBody>
      </p:sp>
    </p:spTree>
    <p:extLst>
      <p:ext uri="{BB962C8B-B14F-4D97-AF65-F5344CB8AC3E}">
        <p14:creationId xmlns:p14="http://schemas.microsoft.com/office/powerpoint/2010/main" val="209331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mercurynews.com/portlet/article/html/imageDisplay.jsp?contentItemRelationshipId=333050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676400"/>
            <a:ext cx="4833532" cy="3046988"/>
          </a:xfrm>
          <a:prstGeom prst="rect">
            <a:avLst/>
          </a:prstGeom>
        </p:spPr>
        <p:txBody>
          <a:bodyPr wrap="square">
            <a:spAutoFit/>
          </a:bodyPr>
          <a:lstStyle/>
          <a:p>
            <a:r>
              <a:rPr lang="en-US" sz="1600" b="1" dirty="0" smtClean="0">
                <a:solidFill>
                  <a:schemeClr val="tx2"/>
                </a:solidFill>
              </a:rPr>
              <a:t>Provisional </a:t>
            </a:r>
            <a:r>
              <a:rPr lang="en-US" sz="1600" b="1" dirty="0" smtClean="0">
                <a:solidFill>
                  <a:schemeClr val="tx2"/>
                </a:solidFill>
              </a:rPr>
              <a:t>Driving </a:t>
            </a:r>
            <a:r>
              <a:rPr lang="en-US" sz="1600" b="1" dirty="0" smtClean="0">
                <a:solidFill>
                  <a:schemeClr val="tx2"/>
                </a:solidFill>
              </a:rPr>
              <a:t>Restrictions:</a:t>
            </a:r>
          </a:p>
          <a:p>
            <a:endParaRPr lang="en-US" sz="1600" b="1" dirty="0" smtClean="0"/>
          </a:p>
          <a:p>
            <a:r>
              <a:rPr lang="en-US" sz="1600" dirty="0" smtClean="0"/>
              <a:t>You </a:t>
            </a:r>
            <a:r>
              <a:rPr lang="en-US" sz="1600" dirty="0" smtClean="0"/>
              <a:t>must be accompanied and supervised by a licensed parent, guardian or other licensed driver 25 years of age or older or a licensed or certified driving instructor when you: </a:t>
            </a:r>
            <a:endParaRPr lang="en-US" sz="1600" dirty="0" smtClean="0"/>
          </a:p>
          <a:p>
            <a:endParaRPr lang="en-US" sz="1600" dirty="0" smtClean="0"/>
          </a:p>
          <a:p>
            <a:pPr marL="285750" indent="-285750">
              <a:buFont typeface="Arial" panose="020B0604020202020204" pitchFamily="34" charset="0"/>
              <a:buChar char="•"/>
            </a:pPr>
            <a:r>
              <a:rPr lang="en-US" sz="1600" dirty="0" smtClean="0"/>
              <a:t>Transport passengers under 20 years of age at any time, for the first </a:t>
            </a:r>
            <a:r>
              <a:rPr lang="en-US" sz="1600" b="1" dirty="0" smtClean="0"/>
              <a:t>twelve months</a:t>
            </a:r>
            <a:r>
              <a:rPr lang="en-US" sz="1600" b="1" dirty="0" smtClean="0"/>
              <a:t>. </a:t>
            </a:r>
          </a:p>
          <a:p>
            <a:pPr marL="285750" indent="-285750">
              <a:buFont typeface="Arial" panose="020B0604020202020204" pitchFamily="34" charset="0"/>
              <a:buChar char="•"/>
            </a:pPr>
            <a:endParaRPr lang="en-US" sz="1600" b="1" dirty="0" smtClean="0"/>
          </a:p>
          <a:p>
            <a:pPr marL="285750" indent="-285750">
              <a:buFont typeface="Arial" panose="020B0604020202020204" pitchFamily="34" charset="0"/>
              <a:buChar char="•"/>
            </a:pPr>
            <a:r>
              <a:rPr lang="en-US" sz="1600" dirty="0" smtClean="0"/>
              <a:t>Drive </a:t>
            </a:r>
            <a:r>
              <a:rPr lang="en-US" sz="1600" dirty="0" smtClean="0"/>
              <a:t>between </a:t>
            </a:r>
            <a:r>
              <a:rPr lang="en-US" sz="1600" b="1" dirty="0" smtClean="0"/>
              <a:t>11 pm and 5 am</a:t>
            </a:r>
            <a:r>
              <a:rPr lang="en-US" sz="1600" dirty="0" smtClean="0"/>
              <a:t> for the first </a:t>
            </a:r>
            <a:r>
              <a:rPr lang="en-US" sz="1600" b="1" dirty="0" smtClean="0"/>
              <a:t>twelve months</a:t>
            </a:r>
            <a:r>
              <a:rPr lang="en-US" sz="1600" b="1" dirty="0" smtClean="0"/>
              <a:t>.</a:t>
            </a:r>
          </a:p>
        </p:txBody>
      </p:sp>
      <p:sp>
        <p:nvSpPr>
          <p:cNvPr id="5" name="TextBox 4"/>
          <p:cNvSpPr txBox="1"/>
          <p:nvPr/>
        </p:nvSpPr>
        <p:spPr>
          <a:xfrm>
            <a:off x="270646" y="134034"/>
            <a:ext cx="6282554" cy="646331"/>
          </a:xfrm>
          <a:prstGeom prst="rect">
            <a:avLst/>
          </a:prstGeom>
          <a:noFill/>
        </p:spPr>
        <p:txBody>
          <a:bodyPr wrap="none" rtlCol="0">
            <a:spAutoFit/>
          </a:bodyPr>
          <a:lstStyle/>
          <a:p>
            <a:r>
              <a:rPr lang="en-US" sz="3600" b="1" dirty="0" smtClean="0">
                <a:solidFill>
                  <a:schemeClr val="tx2"/>
                </a:solidFill>
              </a:rPr>
              <a:t>Provisional License Information </a:t>
            </a:r>
            <a:endParaRPr lang="en-US" sz="3600" b="1" dirty="0">
              <a:solidFill>
                <a:schemeClr val="tx2"/>
              </a:solidFill>
            </a:endParaRPr>
          </a:p>
        </p:txBody>
      </p:sp>
      <p:sp>
        <p:nvSpPr>
          <p:cNvPr id="2" name="Rectangle 1"/>
          <p:cNvSpPr/>
          <p:nvPr/>
        </p:nvSpPr>
        <p:spPr>
          <a:xfrm>
            <a:off x="32932" y="780365"/>
            <a:ext cx="6738533" cy="707886"/>
          </a:xfrm>
          <a:prstGeom prst="rect">
            <a:avLst/>
          </a:prstGeom>
          <a:solidFill>
            <a:schemeClr val="accent1"/>
          </a:solidFill>
          <a:ln>
            <a:solidFill>
              <a:schemeClr val="accent1">
                <a:shade val="50000"/>
              </a:schemeClr>
            </a:solidFill>
          </a:ln>
          <a:effectLst>
            <a:innerShdw blurRad="63500" dist="50800" dir="18900000">
              <a:prstClr val="black">
                <a:alpha val="50000"/>
              </a:prstClr>
            </a:innerShdw>
          </a:effectLst>
        </p:spPr>
        <p:txBody>
          <a:bodyPr wrap="square">
            <a:spAutoFit/>
          </a:bodyPr>
          <a:lstStyle/>
          <a:p>
            <a:pPr algn="ctr"/>
            <a:r>
              <a:rPr lang="en-US" sz="2000" i="1" dirty="0">
                <a:solidFill>
                  <a:schemeClr val="bg1"/>
                </a:solidFill>
              </a:rPr>
              <a:t>Effective January 1, 2006, a new law will increase driving restrictions for persons under the age of 18. </a:t>
            </a:r>
          </a:p>
        </p:txBody>
      </p:sp>
      <p:sp>
        <p:nvSpPr>
          <p:cNvPr id="6" name="TextBox 5"/>
          <p:cNvSpPr txBox="1"/>
          <p:nvPr/>
        </p:nvSpPr>
        <p:spPr>
          <a:xfrm>
            <a:off x="4752835" y="8127426"/>
            <a:ext cx="2018630" cy="276999"/>
          </a:xfrm>
          <a:prstGeom prst="rect">
            <a:avLst/>
          </a:prstGeom>
          <a:noFill/>
        </p:spPr>
        <p:txBody>
          <a:bodyPr wrap="none" rtlCol="0">
            <a:spAutoFit/>
          </a:bodyPr>
          <a:lstStyle/>
          <a:p>
            <a:r>
              <a:rPr lang="en-US" sz="1200" dirty="0" smtClean="0"/>
              <a:t>*DMV Driver Handbook 2013</a:t>
            </a:r>
            <a:endParaRPr lang="en-US" sz="1200" dirty="0"/>
          </a:p>
        </p:txBody>
      </p:sp>
      <p:sp>
        <p:nvSpPr>
          <p:cNvPr id="7" name="Rectangle 6"/>
          <p:cNvSpPr/>
          <p:nvPr/>
        </p:nvSpPr>
        <p:spPr>
          <a:xfrm>
            <a:off x="-43267" y="8416457"/>
            <a:ext cx="6858000" cy="762000"/>
          </a:xfrm>
          <a:prstGeom prst="rect">
            <a:avLst/>
          </a:prstGeom>
          <a:solidFill>
            <a:schemeClr val="accent1"/>
          </a:solidFill>
          <a:ln>
            <a:noFill/>
          </a:ln>
          <a:effectLst>
            <a:glow rad="63500">
              <a:schemeClr val="accent1">
                <a:satMod val="175000"/>
                <a:alpha val="40000"/>
              </a:schemeClr>
            </a:glow>
            <a:outerShdw blurRad="76200" dir="18900000" sy="23000" kx="-1200000" algn="bl" rotWithShape="0">
              <a:prstClr val="black">
                <a:alpha val="2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smtClean="0"/>
              <a:t>		</a:t>
            </a:r>
            <a:endParaRPr lang="en-US" sz="1000" b="1"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932" y="8499545"/>
            <a:ext cx="1785533" cy="602712"/>
          </a:xfrm>
          <a:prstGeom prst="rect">
            <a:avLst/>
          </a:prstGeom>
        </p:spPr>
      </p:pic>
      <p:sp>
        <p:nvSpPr>
          <p:cNvPr id="9" name="TextBox 8"/>
          <p:cNvSpPr txBox="1"/>
          <p:nvPr/>
        </p:nvSpPr>
        <p:spPr>
          <a:xfrm>
            <a:off x="2447110" y="8483727"/>
            <a:ext cx="1877245" cy="646331"/>
          </a:xfrm>
          <a:prstGeom prst="rect">
            <a:avLst/>
          </a:prstGeom>
          <a:noFill/>
        </p:spPr>
        <p:txBody>
          <a:bodyPr wrap="none" rtlCol="0">
            <a:spAutoFit/>
          </a:bodyPr>
          <a:lstStyle/>
          <a:p>
            <a:pPr algn="ctr">
              <a:tabLst>
                <a:tab pos="457200" algn="l"/>
              </a:tabLst>
            </a:pPr>
            <a:r>
              <a:rPr lang="en-US" b="1" dirty="0" smtClean="0">
                <a:solidFill>
                  <a:schemeClr val="bg1"/>
                </a:solidFill>
              </a:rPr>
              <a:t>(760) 440-0371</a:t>
            </a:r>
          </a:p>
          <a:p>
            <a:pPr algn="ctr"/>
            <a:r>
              <a:rPr lang="en-US" b="1" dirty="0" smtClean="0">
                <a:solidFill>
                  <a:schemeClr val="bg1"/>
                </a:solidFill>
              </a:rPr>
              <a:t>www.psc411.com</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32" y="8465138"/>
            <a:ext cx="1143000" cy="654033"/>
          </a:xfrm>
          <a:prstGeom prst="rect">
            <a:avLst/>
          </a:prstGeom>
        </p:spPr>
      </p:pic>
      <p:pic>
        <p:nvPicPr>
          <p:cNvPr id="1026" name="Picture 2" descr="http://extras.mnginteractive.com/live/media/site568/2010/1006/20101006_072051_ssjm1007license90_200.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1600200"/>
            <a:ext cx="1553401" cy="32543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30341" y="4800600"/>
            <a:ext cx="6641124" cy="3416320"/>
          </a:xfrm>
          <a:prstGeom prst="rect">
            <a:avLst/>
          </a:prstGeom>
        </p:spPr>
        <p:txBody>
          <a:bodyPr wrap="square">
            <a:spAutoFit/>
          </a:bodyPr>
          <a:lstStyle/>
          <a:p>
            <a:r>
              <a:rPr lang="en-US" dirty="0" smtClean="0"/>
              <a:t>To </a:t>
            </a:r>
            <a:r>
              <a:rPr lang="en-US" dirty="0"/>
              <a:t>determine if these restrictions apply to you, look at the date on your driver license.  The date printed just to the left of your photograph is the date these restrictions begin.  The new restrictions apply for 12 months following this date.  </a:t>
            </a:r>
            <a:r>
              <a:rPr lang="en-US" b="1" dirty="0"/>
              <a:t>For example:</a:t>
            </a:r>
            <a:r>
              <a:rPr lang="en-US" dirty="0"/>
              <a:t>  If the date on your license is May 7, 2005, you will have the above restrictions through May 7, 2006. Violation of either restriction can result in a fine and/or community service.</a:t>
            </a:r>
          </a:p>
          <a:p>
            <a:endParaRPr lang="en-US" dirty="0"/>
          </a:p>
          <a:p>
            <a:r>
              <a:rPr lang="en-US" dirty="0"/>
              <a:t>Persons under 18 may not be employed to drive a motor vehicle. When you turn 18 years of age, the provisional part of your license ends. You may continue to drive as an adult using your photo license, which will expire on your 5th birthday after the date you applied.</a:t>
            </a:r>
          </a:p>
        </p:txBody>
      </p:sp>
    </p:spTree>
    <p:extLst>
      <p:ext uri="{BB962C8B-B14F-4D97-AF65-F5344CB8AC3E}">
        <p14:creationId xmlns:p14="http://schemas.microsoft.com/office/powerpoint/2010/main" val="886097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662" y="699492"/>
            <a:ext cx="6324600" cy="7725192"/>
          </a:xfrm>
          <a:prstGeom prst="rect">
            <a:avLst/>
          </a:prstGeom>
        </p:spPr>
        <p:txBody>
          <a:bodyPr wrap="square">
            <a:spAutoFit/>
          </a:bodyPr>
          <a:lstStyle/>
          <a:p>
            <a:r>
              <a:rPr lang="en-US" sz="1600" dirty="0" smtClean="0"/>
              <a:t>When </a:t>
            </a:r>
            <a:r>
              <a:rPr lang="en-US" sz="1600" dirty="0"/>
              <a:t>reasonable transportation is </a:t>
            </a:r>
            <a:r>
              <a:rPr lang="en-US" sz="1600" b="1" dirty="0"/>
              <a:t>not</a:t>
            </a:r>
            <a:r>
              <a:rPr lang="en-US" sz="1600" dirty="0"/>
              <a:t> available and it is necessary for you to drive, the law grants the following exceptions for minors to drive between 11 pm and 5 am or to transport an immediate family member unaccompanied and unsupervised</a:t>
            </a:r>
            <a:r>
              <a:rPr lang="en-US" sz="1600" dirty="0" smtClean="0"/>
              <a:t>.</a:t>
            </a:r>
          </a:p>
          <a:p>
            <a:endParaRPr lang="en-US" sz="1600" dirty="0"/>
          </a:p>
          <a:p>
            <a:r>
              <a:rPr lang="en-US" sz="1600" dirty="0"/>
              <a:t>The law allows the following exceptions when reasonable transportation is not available and it is necessary for you to drive. </a:t>
            </a:r>
            <a:endParaRPr lang="en-US" sz="1600" dirty="0" smtClean="0"/>
          </a:p>
          <a:p>
            <a:endParaRPr lang="en-US" sz="1600" dirty="0"/>
          </a:p>
          <a:p>
            <a:r>
              <a:rPr lang="en-US" sz="1600" dirty="0" smtClean="0"/>
              <a:t>A </a:t>
            </a:r>
            <a:r>
              <a:rPr lang="en-US" sz="1600" dirty="0"/>
              <a:t>signed note must be kept in your possession for any of these exceptions explaining the necessity and the date when the driving necessity will end (except emancipated minors</a:t>
            </a:r>
            <a:r>
              <a:rPr lang="en-US" sz="1600" dirty="0" smtClean="0"/>
              <a:t>).</a:t>
            </a:r>
          </a:p>
          <a:p>
            <a:endParaRPr lang="en-US" sz="1600" dirty="0"/>
          </a:p>
          <a:p>
            <a:pPr marL="285750" indent="-285750">
              <a:buFont typeface="Arial" panose="020B0604020202020204" pitchFamily="34" charset="0"/>
              <a:buChar char="•"/>
            </a:pPr>
            <a:r>
              <a:rPr lang="en-US" sz="1600" b="1" dirty="0"/>
              <a:t>Medical necessity </a:t>
            </a:r>
            <a:r>
              <a:rPr lang="en-US" sz="1600" dirty="0"/>
              <a:t>when reasonable transportation alternatives are inadequate. The note must be signed by your physician, and contain the diagnosis and probable date of recovery. </a:t>
            </a:r>
            <a:endParaRPr lang="en-US" sz="1600" dirty="0" smtClean="0"/>
          </a:p>
          <a:p>
            <a:endParaRPr lang="en-US" sz="1600" dirty="0"/>
          </a:p>
          <a:p>
            <a:pPr marL="285750" indent="-285750">
              <a:buFont typeface="Arial" panose="020B0604020202020204" pitchFamily="34" charset="0"/>
              <a:buChar char="•"/>
            </a:pPr>
            <a:r>
              <a:rPr lang="en-US" sz="1600" b="1" dirty="0"/>
              <a:t>Schooling or school–authorized activity. </a:t>
            </a:r>
            <a:r>
              <a:rPr lang="en-US" sz="1600" dirty="0"/>
              <a:t>The note must be signed by your school principal, dean, or his/her designee. </a:t>
            </a:r>
            <a:endParaRPr lang="en-US" sz="1600" dirty="0" smtClean="0"/>
          </a:p>
          <a:p>
            <a:endParaRPr lang="en-US" sz="1600" dirty="0"/>
          </a:p>
          <a:p>
            <a:pPr marL="285750" indent="-285750">
              <a:buFont typeface="Arial" panose="020B0604020202020204" pitchFamily="34" charset="0"/>
              <a:buChar char="•"/>
            </a:pPr>
            <a:r>
              <a:rPr lang="en-US" sz="1600" b="1" dirty="0"/>
              <a:t>Employment necessity </a:t>
            </a:r>
            <a:r>
              <a:rPr lang="en-US" sz="1600" dirty="0"/>
              <a:t>and the need to operate a vehicle as part of your employment. The note must be signed by your employer verifying employment. </a:t>
            </a:r>
            <a:endParaRPr lang="en-US" sz="1600" dirty="0" smtClean="0"/>
          </a:p>
          <a:p>
            <a:endParaRPr lang="en-US" sz="1600" dirty="0"/>
          </a:p>
          <a:p>
            <a:pPr marL="285750" indent="-285750">
              <a:buFont typeface="Arial" panose="020B0604020202020204" pitchFamily="34" charset="0"/>
              <a:buChar char="•"/>
            </a:pPr>
            <a:r>
              <a:rPr lang="en-US" sz="1600" b="1" dirty="0"/>
              <a:t>Your necessity or the necessity of an immediate family member</a:t>
            </a:r>
            <a:r>
              <a:rPr lang="en-US" sz="1600" dirty="0"/>
              <a:t>. </a:t>
            </a:r>
            <a:endParaRPr lang="en-US" sz="1600" dirty="0" smtClean="0"/>
          </a:p>
          <a:p>
            <a:endParaRPr lang="en-US" sz="1600" dirty="0"/>
          </a:p>
          <a:p>
            <a:r>
              <a:rPr lang="en-US" sz="1600" dirty="0" smtClean="0"/>
              <a:t>The </a:t>
            </a:r>
            <a:r>
              <a:rPr lang="en-US" sz="1600" dirty="0"/>
              <a:t>note must be signed by your parent or legal guardian. </a:t>
            </a:r>
            <a:endParaRPr lang="en-US" sz="1600" dirty="0" smtClean="0"/>
          </a:p>
          <a:p>
            <a:endParaRPr lang="en-US" sz="1600" dirty="0"/>
          </a:p>
          <a:p>
            <a:r>
              <a:rPr lang="en-US" sz="1600" dirty="0"/>
              <a:t>If you are an emancipated minor, no documentation is needed. However, you must have already declared yourself emancipated and provided DMV with Proof of Financial Responsibility (SR 1P) in lieu of your guarantors’ signatures.</a:t>
            </a:r>
            <a:endParaRPr lang="en-US" sz="1600" dirty="0"/>
          </a:p>
        </p:txBody>
      </p:sp>
      <p:sp>
        <p:nvSpPr>
          <p:cNvPr id="5" name="Rectangle 4"/>
          <p:cNvSpPr/>
          <p:nvPr/>
        </p:nvSpPr>
        <p:spPr>
          <a:xfrm>
            <a:off x="533400" y="102513"/>
            <a:ext cx="5974374" cy="430887"/>
          </a:xfrm>
          <a:prstGeom prst="rect">
            <a:avLst/>
          </a:prstGeom>
        </p:spPr>
        <p:txBody>
          <a:bodyPr wrap="square">
            <a:spAutoFit/>
          </a:bodyPr>
          <a:lstStyle/>
          <a:p>
            <a:pPr algn="ctr"/>
            <a:r>
              <a:rPr lang="en-US" sz="2200" b="1" dirty="0" smtClean="0">
                <a:solidFill>
                  <a:schemeClr val="tx2"/>
                </a:solidFill>
              </a:rPr>
              <a:t>Exceptions to Provisional License Restrictions* </a:t>
            </a:r>
            <a:endParaRPr lang="en-US" sz="2200" b="1" dirty="0">
              <a:solidFill>
                <a:schemeClr val="tx2"/>
              </a:solidFill>
            </a:endParaRPr>
          </a:p>
        </p:txBody>
      </p:sp>
      <p:sp>
        <p:nvSpPr>
          <p:cNvPr id="7" name="TextBox 6"/>
          <p:cNvSpPr txBox="1"/>
          <p:nvPr/>
        </p:nvSpPr>
        <p:spPr>
          <a:xfrm>
            <a:off x="4848294" y="8086040"/>
            <a:ext cx="2018630" cy="276999"/>
          </a:xfrm>
          <a:prstGeom prst="rect">
            <a:avLst/>
          </a:prstGeom>
          <a:noFill/>
        </p:spPr>
        <p:txBody>
          <a:bodyPr wrap="none" rtlCol="0">
            <a:spAutoFit/>
          </a:bodyPr>
          <a:lstStyle/>
          <a:p>
            <a:r>
              <a:rPr lang="en-US" sz="1200" dirty="0" smtClean="0"/>
              <a:t>*DMV Driver Handbook 2013</a:t>
            </a:r>
            <a:endParaRPr lang="en-US" sz="1200" dirty="0"/>
          </a:p>
        </p:txBody>
      </p:sp>
      <p:sp>
        <p:nvSpPr>
          <p:cNvPr id="8" name="Rectangle 7"/>
          <p:cNvSpPr/>
          <p:nvPr/>
        </p:nvSpPr>
        <p:spPr>
          <a:xfrm>
            <a:off x="-5811" y="8378067"/>
            <a:ext cx="6858000" cy="762000"/>
          </a:xfrm>
          <a:prstGeom prst="rect">
            <a:avLst/>
          </a:prstGeom>
          <a:solidFill>
            <a:schemeClr val="accent1"/>
          </a:solidFill>
          <a:ln>
            <a:noFill/>
          </a:ln>
          <a:effectLst>
            <a:glow rad="63500">
              <a:schemeClr val="accent1">
                <a:satMod val="175000"/>
                <a:alpha val="40000"/>
              </a:schemeClr>
            </a:glow>
            <a:outerShdw blurRad="76200" dir="18900000" sy="23000" kx="-1200000" algn="bl" rotWithShape="0">
              <a:prstClr val="black">
                <a:alpha val="20000"/>
              </a:prst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smtClean="0"/>
              <a:t>		</a:t>
            </a:r>
            <a:endParaRPr lang="en-US" sz="1000" b="1"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3388" y="8461155"/>
            <a:ext cx="1785533" cy="602712"/>
          </a:xfrm>
          <a:prstGeom prst="rect">
            <a:avLst/>
          </a:prstGeom>
        </p:spPr>
      </p:pic>
      <p:sp>
        <p:nvSpPr>
          <p:cNvPr id="10" name="TextBox 9"/>
          <p:cNvSpPr txBox="1"/>
          <p:nvPr/>
        </p:nvSpPr>
        <p:spPr>
          <a:xfrm>
            <a:off x="2484566" y="8445337"/>
            <a:ext cx="1877245" cy="646331"/>
          </a:xfrm>
          <a:prstGeom prst="rect">
            <a:avLst/>
          </a:prstGeom>
          <a:noFill/>
        </p:spPr>
        <p:txBody>
          <a:bodyPr wrap="none" rtlCol="0">
            <a:spAutoFit/>
          </a:bodyPr>
          <a:lstStyle/>
          <a:p>
            <a:pPr algn="ctr">
              <a:tabLst>
                <a:tab pos="457200" algn="l"/>
              </a:tabLst>
            </a:pPr>
            <a:r>
              <a:rPr lang="en-US" b="1" dirty="0" smtClean="0">
                <a:solidFill>
                  <a:schemeClr val="bg1"/>
                </a:solidFill>
              </a:rPr>
              <a:t>(760) 440-0371</a:t>
            </a:r>
          </a:p>
          <a:p>
            <a:pPr algn="ctr"/>
            <a:r>
              <a:rPr lang="en-US" b="1" dirty="0" smtClean="0">
                <a:solidFill>
                  <a:schemeClr val="bg1"/>
                </a:solidFill>
              </a:rPr>
              <a:t>www.psc411.com</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388" y="8426748"/>
            <a:ext cx="1143000" cy="654033"/>
          </a:xfrm>
          <a:prstGeom prst="rect">
            <a:avLst/>
          </a:prstGeom>
        </p:spPr>
      </p:pic>
    </p:spTree>
    <p:extLst>
      <p:ext uri="{BB962C8B-B14F-4D97-AF65-F5344CB8AC3E}">
        <p14:creationId xmlns:p14="http://schemas.microsoft.com/office/powerpoint/2010/main" val="1430420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99E9598FDE7742A1F5666EE2D0F745" ma:contentTypeVersion="16" ma:contentTypeDescription="Create a new document." ma:contentTypeScope="" ma:versionID="c046a5f11ee5632f1dca4a7489456f09">
  <xsd:schema xmlns:xsd="http://www.w3.org/2001/XMLSchema" xmlns:xs="http://www.w3.org/2001/XMLSchema" xmlns:p="http://schemas.microsoft.com/office/2006/metadata/properties" xmlns:ns2="6ea51371-25e2-4d14-8197-e7ce1025f9b6" xmlns:ns3="c0ba165d-cbba-40ce-8fc7-b1ad24dc7e2a" targetNamespace="http://schemas.microsoft.com/office/2006/metadata/properties" ma:root="true" ma:fieldsID="b585bb047264b7659b286b218f3f9489" ns2:_="" ns3:_="">
    <xsd:import namespace="6ea51371-25e2-4d14-8197-e7ce1025f9b6"/>
    <xsd:import namespace="c0ba165d-cbba-40ce-8fc7-b1ad24dc7e2a"/>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a51371-25e2-4d14-8197-e7ce1025f9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3be27c0-445b-426a-85fc-be5fd28d014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0ba165d-cbba-40ce-8fc7-b1ad24dc7e2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95e3b22-0310-44e1-91cd-3e0191988ae9}" ma:internalName="TaxCatchAll" ma:showField="CatchAllData" ma:web="c0ba165d-cbba-40ce-8fc7-b1ad24dc7e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0ba165d-cbba-40ce-8fc7-b1ad24dc7e2a" xsi:nil="true"/>
    <lcf76f155ced4ddcb4097134ff3c332f xmlns="6ea51371-25e2-4d14-8197-e7ce1025f9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1195975-55E8-4798-AD86-850A5C937E00}"/>
</file>

<file path=customXml/itemProps2.xml><?xml version="1.0" encoding="utf-8"?>
<ds:datastoreItem xmlns:ds="http://schemas.openxmlformats.org/officeDocument/2006/customXml" ds:itemID="{F2D82448-C836-4C05-A75D-9C997121A147}"/>
</file>

<file path=customXml/itemProps3.xml><?xml version="1.0" encoding="utf-8"?>
<ds:datastoreItem xmlns:ds="http://schemas.openxmlformats.org/officeDocument/2006/customXml" ds:itemID="{CA267D9A-CD93-4AD8-A81C-14E363358370}"/>
</file>

<file path=docProps/app.xml><?xml version="1.0" encoding="utf-8"?>
<Properties xmlns="http://schemas.openxmlformats.org/officeDocument/2006/extended-properties" xmlns:vt="http://schemas.openxmlformats.org/officeDocument/2006/docPropsVTypes">
  <TotalTime>523</TotalTime>
  <Words>367</Words>
  <Application>Microsoft Office PowerPoint</Application>
  <PresentationFormat>On-screen Show (4:3)</PresentationFormat>
  <Paragraphs>38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Pacific Safety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Darby Vorce</dc:creator>
  <cp:lastModifiedBy>Darby Vorce</cp:lastModifiedBy>
  <cp:revision>7</cp:revision>
  <dcterms:created xsi:type="dcterms:W3CDTF">2013-09-27T23:15:07Z</dcterms:created>
  <dcterms:modified xsi:type="dcterms:W3CDTF">2013-09-30T06:28:55Z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0x0101004799E9598FDE7742A1F5666EE2D0F745</vt:lpwstr>
  </property>
  <property fmtid="{D5CDD505-2E9C-101B-9397-08002B2CF9AE}" pid="3" name="Order">
    <vt:r8>441600</vt:r8>
  </property>
</Properties>
</file>